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8" r:id="rId11"/>
    <p:sldId id="269" r:id="rId12"/>
    <p:sldId id="270" r:id="rId13"/>
    <p:sldId id="271" r:id="rId14"/>
    <p:sldId id="266" r:id="rId15"/>
    <p:sldId id="267" r:id="rId16"/>
    <p:sldId id="272" r:id="rId17"/>
    <p:sldId id="278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310-B14E-4743-97EB-A63E87D1A190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6F5B-4311-4E23-988F-2B373885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04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310-B14E-4743-97EB-A63E87D1A190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6F5B-4311-4E23-988F-2B373885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9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310-B14E-4743-97EB-A63E87D1A190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6F5B-4311-4E23-988F-2B373885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6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310-B14E-4743-97EB-A63E87D1A190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6F5B-4311-4E23-988F-2B373885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1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310-B14E-4743-97EB-A63E87D1A190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6F5B-4311-4E23-988F-2B373885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0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310-B14E-4743-97EB-A63E87D1A190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6F5B-4311-4E23-988F-2B373885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0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310-B14E-4743-97EB-A63E87D1A190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6F5B-4311-4E23-988F-2B373885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89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310-B14E-4743-97EB-A63E87D1A190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6F5B-4311-4E23-988F-2B373885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1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310-B14E-4743-97EB-A63E87D1A190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6F5B-4311-4E23-988F-2B373885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310-B14E-4743-97EB-A63E87D1A190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6F5B-4311-4E23-988F-2B373885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310-B14E-4743-97EB-A63E87D1A190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6F5B-4311-4E23-988F-2B373885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66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E1310-B14E-4743-97EB-A63E87D1A190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36F5B-4311-4E23-988F-2B373885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95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объектами жилищного фонда в ГИС ЖКХ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856984" cy="175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реализации Федерального закона от 21.07.2014 № 209-ФЗ «О государственной информационной системе жилищно-коммунального хозяйства»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t501kia\Desktop\Зеленый ДДБ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56" y="3644277"/>
            <a:ext cx="1092042" cy="9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501kia\Desktop\Зеленый ДБ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96" y="3429000"/>
            <a:ext cx="1069531" cy="138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501kia\Desktop\Красный МКД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44" y="2129779"/>
            <a:ext cx="1213792" cy="13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501kia\Desktop\Желтый МКД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18" y="1359774"/>
            <a:ext cx="1148134" cy="127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501kia\Desktop\Серый ИЖД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9315"/>
            <a:ext cx="1322834" cy="105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501kia\Desktop\Серый МКД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6034"/>
            <a:ext cx="14192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4006"/>
            <a:ext cx="8229600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Нажимаем на логотип ОЖФ 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(из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цвета нужно сделать 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908720"/>
            <a:ext cx="8229600" cy="865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СЕРЫЙ цвет ОЖФ – РАБОТА НЕ ВЕДЕТСЯ!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1896" y="1916832"/>
            <a:ext cx="8229600" cy="865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ЖЕЛТЫЙ цвет ОЖФ – ВЕТХИЙ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t501kia\Desktop\Желтый ИЖД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93" y="1469705"/>
            <a:ext cx="10001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437673" y="2924944"/>
            <a:ext cx="8229600" cy="865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КРАСНЫЙ цвет ОЖФ – АВАРИЙНЫЙ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t501kia\Desktop\Красный ИЖД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44" y="2297237"/>
            <a:ext cx="963744" cy="122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437673" y="4005064"/>
            <a:ext cx="8229600" cy="865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ЗЕЛЕНЫЙ цвет ОЖФ – ИСПРАВНЫЙ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Работ по ОЖФ ведется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 descr="C:\Users\t501kia\Desktop\Зеленый ИЖД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583" y="3568216"/>
            <a:ext cx="1057455" cy="11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должно быть по результатам работ в первичном (незарегистрированном доступе для любого гражданина)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t501kia\Desktop\ТО ЧТО ДОЛЖНО БЫТЬ ДБ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56" y="3151981"/>
            <a:ext cx="8791071" cy="189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501kia\Desktop\ТО ЧТО ДОЛЖНО БЫТЬ ИЖ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1" y="5044826"/>
            <a:ext cx="887346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501kia\Desktop\ТО ЧТО ДОЛЖНО БЫТЬ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8" y="1124744"/>
            <a:ext cx="8856984" cy="20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1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ТАКОГО БЫТЬ НЕ ДОЛЖНО!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t501kia\Desktop\ТАКОГО быть не должно МК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8" y="1196752"/>
            <a:ext cx="9036496" cy="18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501kia\Desktop\ТАКОГО быть не должно ДБ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8" y="2924944"/>
            <a:ext cx="9036496" cy="189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501kia\Desktop\ТАКОГО быть не должно ИЖД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8" y="4822615"/>
            <a:ext cx="8894781" cy="179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7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773920"/>
              </p:ext>
            </p:extLst>
          </p:nvPr>
        </p:nvGraphicFramePr>
        <p:xfrm>
          <a:off x="611560" y="116632"/>
          <a:ext cx="7848599" cy="2823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863"/>
                <a:gridCol w="1040138"/>
                <a:gridCol w="545438"/>
                <a:gridCol w="558123"/>
                <a:gridCol w="545438"/>
                <a:gridCol w="545438"/>
                <a:gridCol w="570807"/>
                <a:gridCol w="507384"/>
                <a:gridCol w="545438"/>
                <a:gridCol w="941832"/>
                <a:gridCol w="887922"/>
                <a:gridCol w="903778"/>
              </a:tblGrid>
              <a:tr h="419100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 эффект на 12.07.2018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ОЖФ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БЫЛО МКД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СТАЛО МКД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БЫЛО ДБЗ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СТАЛО ДБЗ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БЫЛО ИЖД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СТАЛО ИЖД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ПО МКД (ЕД)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ПО ДБЗ (%)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ПО ИЖД (%)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Верхнекамский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Мурашинский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Белохолуницкий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Даровской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Слободской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37948"/>
              </p:ext>
            </p:extLst>
          </p:nvPr>
        </p:nvGraphicFramePr>
        <p:xfrm>
          <a:off x="611560" y="3160395"/>
          <a:ext cx="7848874" cy="3028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595"/>
                <a:gridCol w="2624171"/>
                <a:gridCol w="1134777"/>
                <a:gridCol w="1134777"/>
                <a:gridCol w="1134777"/>
                <a:gridCol w="1134777"/>
              </a:tblGrid>
              <a:tr h="4191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ВЕДЕТСЯ НИЗКИМИ ТЕМПАМИ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ОЖФ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ДБЗ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ИЖС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Нагорский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Нолинский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Орловский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Пижанский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Подосиновский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Свечинский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Сунской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Тужинский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Кирово-Чепецк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6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Действия </a:t>
            </a:r>
            <a:br>
              <a:rPr lang="ru-RU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 изменения вида ОЖФ в ГИС ЖКХ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1324744"/>
          </a:xfrm>
        </p:spPr>
        <p:txBody>
          <a:bodyPr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Войти в личный кабинет (далее – ЛК) организации (администрации) с помощью логин и пароля или с помощью электронной цифровой подписи.</a:t>
            </a:r>
          </a:p>
          <a:p>
            <a:pPr marL="0" indent="0">
              <a:buNone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P.s.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Как показывает практика, в ЛК лучше заходит под учетной записью руководителя (главы администрации).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Войти во вкладку «Объекты управления»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подвкладка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«Объекты жилищного фонда»</a:t>
            </a:r>
          </a:p>
          <a:p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t501kia\Desktop\Рекомендац\вкл подвк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56886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5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50405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помощью фильтра выбираем Ваше муниципальное образование. ПОСЛЕ нажимаем кнопку «НАЙТИ»</a:t>
            </a:r>
          </a:p>
          <a:p>
            <a:pPr marL="0" indent="0" algn="just"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P.s.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(на примере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Чернеево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для конкретизации ОЖФ, допустимо выбрать улицу и номер дома)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t501kia\Desktop\На примере чернеевы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9036496" cy="607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2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34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Подозрительно!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t501kia\Desktop\Чернеево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56984" cy="57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683568" y="2564904"/>
            <a:ext cx="1224136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МЕТОДИКА «4 ШАГА ОЖФ»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t501kia\Desktop\Зеленый ДБ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4" y="1772816"/>
            <a:ext cx="2304256" cy="298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t501kia\Desktop\Зеленый ДДБ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701" y="1908670"/>
            <a:ext cx="2966594" cy="258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t501kia\Desktop\Зеленый ИЖД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08670"/>
            <a:ext cx="2592288" cy="270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t501kia\Desktop\Желтый МКД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47485"/>
            <a:ext cx="1705740" cy="189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t501kia\Desktop\Красный МКД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10" y="4700023"/>
            <a:ext cx="1691680" cy="193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t501kia\Desktop\Красный ИЖД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0" y="4745760"/>
            <a:ext cx="1454959" cy="18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t501kia\Desktop\Желтый ИЖД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90508"/>
            <a:ext cx="1784027" cy="188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49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t501kia\Desktop\Операци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40960" cy="526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589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t501kia\Desktop\Проблематика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0186"/>
            <a:ext cx="8856984" cy="567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3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объектов жилищного фонда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4006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Многоквартирный дом (МКД)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дом в котором расположены два и более помещения предназначенные для проживания людей. Многоквартирный дом имеет расположено  общее домовое имущество собственников. Как правило выход из такого дома один через коридор общего пользования.</a:t>
            </a:r>
          </a:p>
          <a:p>
            <a:pPr algn="just">
              <a:spcBef>
                <a:spcPts val="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 блокированной застройки (ДБЗ)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дома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количеством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 три этажа,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состоящие из нескольких блоков, количество которых не превышает десять и каждый из которых предназначен для проживания одной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семьи. Блоки имеют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общую стену (общие стены) без проемов с соседним блоком или соседними блоками, расположен на отдельном земельном участке и имеет выход на территорию общего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пользования.</a:t>
            </a:r>
          </a:p>
          <a:p>
            <a:pPr algn="just">
              <a:spcBef>
                <a:spcPts val="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Индивидуальный жилой дом (ИЖД)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совокупность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жилых помещений частного жилищного фонда, которые используются гражданами - собственниками таких помещений для своего проживания, проживания членов своей семьи и (или) проживания иных граждан на условиях безвозмездного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пользования.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725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 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t501kia\Desktop\Как сделать цве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0941"/>
            <a:ext cx="8856984" cy="564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757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 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t501kia\Desktop\Всё что возможн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856984" cy="54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91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ВОТ ЧТО ПОЛУЧИЛИ!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t501kia\Desktop\Вот что получилос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6873"/>
            <a:ext cx="8784976" cy="536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827584" y="3816932"/>
            <a:ext cx="7632848" cy="148427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159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874" y="2348880"/>
            <a:ext cx="8229600" cy="18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«Главная задача поставщиков информации, организовать работу на местах.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смог – достоин Уважения, кто нет – тому «Привет» от Прокуратуры»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P.s.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Евраев Михаил Яковлевич – Заместитель Министра цифрового развития, связи и массовых коммуникаций Российской Федерации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2874" y="4365104"/>
            <a:ext cx="8229600" cy="1944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«Мы работаем на Благо народа, а именно каждого гражданина Кировской области.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 нам верят – мы можем работать, как только вера пропала, лучше «написать» заявление»</a:t>
            </a:r>
          </a:p>
          <a:p>
            <a:pPr marL="0" indent="0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P.s.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Редькин Игорь Юрьевич – Министр энергетики и жилищно-коммунального хозяйства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Кировской области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t501kia\Desktop\ГИ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37326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Схематический пример вида объекта жилищного фонда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МКД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Профиль                       Вид сверху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2689" y="3501008"/>
            <a:ext cx="918102" cy="786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ВХОД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871693"/>
            <a:ext cx="2664296" cy="15654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3261219"/>
            <a:ext cx="504056" cy="786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КВ 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3261218"/>
            <a:ext cx="504056" cy="786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КВ 2</a:t>
            </a:r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899592" y="1988840"/>
            <a:ext cx="2664296" cy="8828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2564905"/>
            <a:ext cx="2664296" cy="18722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86146" y="2037084"/>
            <a:ext cx="756084" cy="786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rgbClr val="FF0000"/>
                </a:solidFill>
              </a:rPr>
              <a:t>выход</a:t>
            </a:r>
            <a:endParaRPr lang="ru-RU" sz="17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6056" y="3475655"/>
            <a:ext cx="1188132" cy="786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КВ 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64188" y="3473517"/>
            <a:ext cx="1181236" cy="8003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КВ 2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2823448"/>
            <a:ext cx="2369368" cy="4871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Коридор общего пользования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5292080" y="3310626"/>
            <a:ext cx="72008" cy="162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6948264" y="3310626"/>
            <a:ext cx="72008" cy="162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6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Визуальные примеры видов объектов жилищного фонда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МКД 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Типовой панельный пятиэтажный дом                                            Современный пример МКД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t501kia\Desktop\МК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0" y="2780928"/>
            <a:ext cx="3619704" cy="23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501kia\Desktop\ещё МК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3581812" cy="232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9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 9"/>
          <p:cNvSpPr/>
          <p:nvPr/>
        </p:nvSpPr>
        <p:spPr>
          <a:xfrm>
            <a:off x="5852182" y="3874080"/>
            <a:ext cx="918102" cy="7696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ВХОД</a:t>
            </a:r>
            <a:endParaRPr lang="ru-RU" dirty="0">
              <a:solidFill>
                <a:srgbClr val="FF0000"/>
              </a:solidFill>
            </a:endParaRP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2302576" y="3861048"/>
            <a:ext cx="918102" cy="7696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ВХОД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Схематический пример вида объекта жилищного фонда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>
            <a:normAutofit/>
          </a:bodyPr>
          <a:lstStyle/>
          <a:p>
            <a:r>
              <a:rPr lang="ru-RU" dirty="0" smtClean="0"/>
              <a:t>ДБЗ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Профиль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87886" y="3700140"/>
            <a:ext cx="2664296" cy="7827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87886" y="3700140"/>
            <a:ext cx="1332148" cy="7785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КВ 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20034" y="3700140"/>
            <a:ext cx="1332148" cy="7785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КВ 2</a:t>
            </a:r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173450" y="2034578"/>
            <a:ext cx="2678732" cy="16498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Прямая соединительная линия 11"/>
          <p:cNvCxnSpPr>
            <a:stCxn id="8" idx="2"/>
          </p:cNvCxnSpPr>
          <p:nvPr/>
        </p:nvCxnSpPr>
        <p:spPr>
          <a:xfrm flipH="1">
            <a:off x="2051720" y="3684459"/>
            <a:ext cx="1121730" cy="320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12802" y="3933056"/>
            <a:ext cx="0" cy="549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979712" y="4482849"/>
            <a:ext cx="11918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5852182" y="3695060"/>
            <a:ext cx="1024074" cy="310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588224" y="3928863"/>
            <a:ext cx="0" cy="549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852182" y="4488948"/>
            <a:ext cx="11918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1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Визуальные примеры видов объектов жилищного фонда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ДБЗ 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Типовой ДБЗ сельской и городской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естности                                 Современный пример ДБЗ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t501kia\Desktop\дбз д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3744416" cy="242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501kia\Desktop\ДБЗ наши д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98069"/>
            <a:ext cx="3992341" cy="240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7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Схематический пример вида объекта жилищного фонда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ИЖД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Профиль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93027" y="3186468"/>
            <a:ext cx="2680611" cy="171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КВАРТИРА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(ДОМ)</a:t>
            </a:r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194906" y="1520906"/>
            <a:ext cx="2678732" cy="16498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76235" y="3861048"/>
            <a:ext cx="716074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ВЫХОД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66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Визуальные примеры видов объектов жилищного фонда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ИЖД 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Типовой ИЖД сельской и городской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естности                                 Современный пример ИЖД</a:t>
            </a: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ВАЖНО! </a:t>
            </a: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Убедитесь визуально и с помощью выписки из ЕГРН об отсутствии выделения в натуру части дома и образования из одного дома двух самостоятельных квартир! В противном случае при двух выделенных квартирах это будет ДБЗ!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t501kia\Desktop\ИЖД ещё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4060345" cy="274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501kia\Desktop\совр ИЖ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46" y="2824336"/>
            <a:ext cx="4532237" cy="27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3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работе в ГИС ЖКХ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Как изменить объект жилищного фонда в ГИС ЖКХ и перевести его из МКД (если он таким не является) в ДБЗ или ИЖД?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Существует множество заблуждений, каким образом понять какой объект недвижимого имущества перед Вами, когда Вы решили произвести визуальный осмотр объектов жилищного фонда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(далее – ОЖФ) на территории Вашего муниципального образования. 	Нередко возникали ситуации, когда на первый взгляд индивидуальный жилой дом является по факту домом блокированной застройки.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того, что бы понять какой объект недвижимого имущества находится перед Вами, необходим следующий порядок действий: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Произвести визуальный осмотр ОЖФ;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Сделать максимальное, допустимое количество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фотофиксаций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ОЖФ (не нарушая прав на неприкосновенность и тайну личной жизни и деятельности);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Вернуться на рабочее место;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рамках электронного документооборота, межведомственного взаимодействия и с использованием электронных средств, заказать выписку из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осударственного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еестра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едвижимости (ЕГРН) на ОЖФ, являющийся по Вашему мнению сомнительным.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Выписка из ЕГРН разъяснит Вам ситуацию по вопросу вида ОЖФ.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781</Words>
  <Application>Microsoft Office PowerPoint</Application>
  <PresentationFormat>Экран (4:3)</PresentationFormat>
  <Paragraphs>254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Работа с объектами жилищного фонда в ГИС ЖКХ</vt:lpstr>
      <vt:lpstr>Виды объектов жилищного фонда</vt:lpstr>
      <vt:lpstr>Схематический пример вида объекта жилищного фонда</vt:lpstr>
      <vt:lpstr>Визуальные примеры видов объектов жилищного фонда</vt:lpstr>
      <vt:lpstr>Схематический пример вида объекта жилищного фонда</vt:lpstr>
      <vt:lpstr>Визуальные примеры видов объектов жилищного фонда</vt:lpstr>
      <vt:lpstr>Схематический пример вида объекта жилищного фонда</vt:lpstr>
      <vt:lpstr>Визуальные примеры видов объектов жилищного фонда</vt:lpstr>
      <vt:lpstr>О работе в ГИС ЖКХ</vt:lpstr>
      <vt:lpstr>Презентация PowerPoint</vt:lpstr>
      <vt:lpstr>Что должно быть по результатам работ в первичном (незарегистрированном доступе для любого гражданина)</vt:lpstr>
      <vt:lpstr>ТАКОГО БЫТЬ НЕ ДОЛЖНО!</vt:lpstr>
      <vt:lpstr>Презентация PowerPoint</vt:lpstr>
      <vt:lpstr>Действия  по изменения вида ОЖФ в ГИС ЖКХ</vt:lpstr>
      <vt:lpstr>Презентация PowerPoint</vt:lpstr>
      <vt:lpstr>Подозрительно!</vt:lpstr>
      <vt:lpstr>МЕТОДИКА «4 ШАГА ОЖФ»</vt:lpstr>
      <vt:lpstr>ШАГ 1</vt:lpstr>
      <vt:lpstr>ШАГ 2</vt:lpstr>
      <vt:lpstr>ШАГ 3</vt:lpstr>
      <vt:lpstr>ШАГ 4</vt:lpstr>
      <vt:lpstr>ВОТ ЧТО ПОЛУЧИЛИ!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объектами жилищного фонда в ГИС ЖКХ</dc:title>
  <dc:creator>t501kia</dc:creator>
  <cp:lastModifiedBy>t501kia</cp:lastModifiedBy>
  <cp:revision>28</cp:revision>
  <cp:lastPrinted>2018-07-12T08:57:17Z</cp:lastPrinted>
  <dcterms:created xsi:type="dcterms:W3CDTF">2018-07-04T05:52:26Z</dcterms:created>
  <dcterms:modified xsi:type="dcterms:W3CDTF">2018-07-12T09:30:36Z</dcterms:modified>
</cp:coreProperties>
</file>